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0" r:id="rId2"/>
    <p:sldId id="271" r:id="rId3"/>
    <p:sldId id="272" r:id="rId4"/>
    <p:sldId id="264" r:id="rId5"/>
    <p:sldId id="265" r:id="rId6"/>
    <p:sldId id="275" r:id="rId7"/>
    <p:sldId id="268" r:id="rId8"/>
    <p:sldId id="269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6F2"/>
    <a:srgbClr val="671E30"/>
    <a:srgbClr val="CAB180"/>
    <a:srgbClr val="5E1C2D"/>
    <a:srgbClr val="82273E"/>
    <a:srgbClr val="831B3B"/>
    <a:srgbClr val="CA8D9D"/>
    <a:srgbClr val="81253D"/>
    <a:srgbClr val="EDB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2"/>
    <p:restoredTop sz="96296"/>
  </p:normalViewPr>
  <p:slideViewPr>
    <p:cSldViewPr snapToGrid="0" snapToObjects="1">
      <p:cViewPr varScale="1">
        <p:scale>
          <a:sx n="95" d="100"/>
          <a:sy n="95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26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3945B02-7496-A34F-994C-FC0D354B3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D6A144-AD67-4442-ADFE-E602F7FA99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E638-CFCD-5042-9792-721FA937EEF5}" type="datetimeFigureOut">
              <a:rPr lang="es-MX" smtClean="0"/>
              <a:t>19/04/21</a:t>
            </a:fld>
            <a:endParaRPr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159862-2FDC-A548-9782-2BE92F9090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EEF21F-1EA9-354C-B3A6-5731CB0EBC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15061-5F13-8D41-B675-FFB1D09EC152}" type="slidenum">
              <a:rPr lang="es-MX" smtClean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43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FCC5C-F71D-8F40-A6DF-081F3111F879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86EDE-046C-DF42-BD25-92E58C87120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59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B219F31-BD62-DB4C-9E13-B3884F20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157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A73C51F-E864-0B4F-B01E-3088E3AC4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44" y="3599524"/>
            <a:ext cx="8311910" cy="1508496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9823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946847D-30AB-F448-917B-4B6799AC248E}"/>
              </a:ext>
            </a:extLst>
          </p:cNvPr>
          <p:cNvCxnSpPr/>
          <p:nvPr userDrawn="1"/>
        </p:nvCxnSpPr>
        <p:spPr>
          <a:xfrm>
            <a:off x="1412552" y="3347889"/>
            <a:ext cx="9471758" cy="0"/>
          </a:xfrm>
          <a:prstGeom prst="line">
            <a:avLst/>
          </a:prstGeom>
          <a:ln w="57150">
            <a:solidFill>
              <a:srgbClr val="CAB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">
            <a:extLst>
              <a:ext uri="{FF2B5EF4-FFF2-40B4-BE49-F238E27FC236}">
                <a16:creationId xmlns:a16="http://schemas.microsoft.com/office/drawing/2014/main" id="{039DD67A-B448-2348-8785-6D428EDD3061}"/>
              </a:ext>
            </a:extLst>
          </p:cNvPr>
          <p:cNvSpPr/>
          <p:nvPr userDrawn="1"/>
        </p:nvSpPr>
        <p:spPr>
          <a:xfrm>
            <a:off x="420799" y="352157"/>
            <a:ext cx="11350401" cy="6053136"/>
          </a:xfrm>
          <a:prstGeom prst="rect">
            <a:avLst/>
          </a:prstGeom>
          <a:ln w="63500">
            <a:solidFill>
              <a:srgbClr val="CAB18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C349D2-DDB5-984C-987F-008311C2A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5107" y="3915133"/>
            <a:ext cx="2504228" cy="25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22E0F-5EB9-6C4C-9A7B-B6313EAE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50" y="660989"/>
            <a:ext cx="3932237" cy="1375058"/>
          </a:xfrm>
        </p:spPr>
        <p:txBody>
          <a:bodyPr anchor="b"/>
          <a:lstStyle>
            <a:lvl1pPr>
              <a:defRPr sz="32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953B7F-772C-714D-AF3B-812B9B323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2521" y="537373"/>
            <a:ext cx="6172200" cy="5678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DAD371-AB7B-6944-9159-F07DEAD0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8871" y="2344879"/>
            <a:ext cx="3932236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Rectángulo">
            <a:extLst>
              <a:ext uri="{FF2B5EF4-FFF2-40B4-BE49-F238E27FC236}">
                <a16:creationId xmlns:a16="http://schemas.microsoft.com/office/drawing/2014/main" id="{599723C4-2D43-F24F-B5D4-8975304760B9}"/>
              </a:ext>
            </a:extLst>
          </p:cNvPr>
          <p:cNvSpPr/>
          <p:nvPr userDrawn="1"/>
        </p:nvSpPr>
        <p:spPr>
          <a:xfrm>
            <a:off x="420799" y="352157"/>
            <a:ext cx="11350401" cy="6053136"/>
          </a:xfrm>
          <a:prstGeom prst="rect">
            <a:avLst/>
          </a:prstGeom>
          <a:ln w="63500">
            <a:solidFill>
              <a:srgbClr val="821C3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A3647A-45ED-9045-A20A-CE7C719A2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038" y="5775566"/>
            <a:ext cx="602833" cy="6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84939-8B42-F442-A182-84AACCE1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4EC4F0-FC4B-7D44-A814-33F022B86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E4F38-7D40-0244-A690-226D0C7E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B35A2-F08A-B247-985A-A42F1940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E6EEAD-9A83-0644-AD32-235EEE57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49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63348E-CACD-5341-8059-AC6D584A4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5A9D53-B87F-004B-9EF8-AA0C22EFC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D2D541-68B4-0F4D-86B1-7E422942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65C63A-F40F-3043-A3F1-D711A668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CD770E-DA7A-A64C-A25D-CE00CCE0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050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8183F-5CD0-6447-ACFF-A9F68CDB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2497" cy="1325563"/>
          </a:xfrm>
        </p:spPr>
        <p:txBody>
          <a:bodyPr/>
          <a:lstStyle>
            <a:lvl1pPr>
              <a:defRPr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51DD0A-48D2-3642-9DD6-436273C6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2497" cy="4351338"/>
          </a:xfr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800100" indent="-3429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1257300" indent="-3429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657350" indent="-28575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2114550" indent="-28575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F2A180-005B-724F-8790-4402AB62B34E}"/>
              </a:ext>
            </a:extLst>
          </p:cNvPr>
          <p:cNvSpPr/>
          <p:nvPr userDrawn="1"/>
        </p:nvSpPr>
        <p:spPr>
          <a:xfrm>
            <a:off x="213360" y="151765"/>
            <a:ext cx="198120" cy="65849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73AB28-5872-DA4B-B1BD-AB1EA5998993}"/>
              </a:ext>
            </a:extLst>
          </p:cNvPr>
          <p:cNvSpPr/>
          <p:nvPr userDrawn="1"/>
        </p:nvSpPr>
        <p:spPr>
          <a:xfrm>
            <a:off x="213360" y="151765"/>
            <a:ext cx="198120" cy="1521460"/>
          </a:xfrm>
          <a:prstGeom prst="rect">
            <a:avLst/>
          </a:prstGeom>
          <a:solidFill>
            <a:srgbClr val="CAB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820298-70D6-5A48-95A2-F821F83C0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4245" y="4935069"/>
            <a:ext cx="7698545" cy="76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9823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DB330-BB39-8643-ADEB-10B1DD45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534353"/>
            <a:ext cx="9949221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F8F6F2"/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9D8B3F-65FE-C34E-A3EA-5CC3EC06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290" y="4128334"/>
            <a:ext cx="6542344" cy="189626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5D644C0-FF63-5247-B1BA-41AEA9693C93}"/>
              </a:ext>
            </a:extLst>
          </p:cNvPr>
          <p:cNvCxnSpPr>
            <a:cxnSpLocks/>
          </p:cNvCxnSpPr>
          <p:nvPr userDrawn="1"/>
        </p:nvCxnSpPr>
        <p:spPr>
          <a:xfrm>
            <a:off x="969010" y="3633328"/>
            <a:ext cx="6542344" cy="0"/>
          </a:xfrm>
          <a:prstGeom prst="line">
            <a:avLst/>
          </a:prstGeom>
          <a:ln w="50800" cap="sq" cmpd="sng">
            <a:solidFill>
              <a:srgbClr val="CAB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">
            <a:extLst>
              <a:ext uri="{FF2B5EF4-FFF2-40B4-BE49-F238E27FC236}">
                <a16:creationId xmlns:a16="http://schemas.microsoft.com/office/drawing/2014/main" id="{6D187681-0C1A-2146-9209-889C8D388C13}"/>
              </a:ext>
            </a:extLst>
          </p:cNvPr>
          <p:cNvSpPr/>
          <p:nvPr userDrawn="1"/>
        </p:nvSpPr>
        <p:spPr>
          <a:xfrm>
            <a:off x="365760" y="352157"/>
            <a:ext cx="11452860" cy="6053136"/>
          </a:xfrm>
          <a:prstGeom prst="rect">
            <a:avLst/>
          </a:prstGeom>
          <a:ln w="76200">
            <a:solidFill>
              <a:srgbClr val="671E3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615F4F-DF6D-E24D-A51E-4B9D9DE1FC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50106" y="3527280"/>
            <a:ext cx="2878014" cy="28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7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033CC-57EA-4E49-9EDA-1F2F328F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9" y="594360"/>
            <a:ext cx="9075419" cy="678863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FD6B8-68A3-AD40-9C4F-1011E2072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563881" y="5805055"/>
            <a:ext cx="45719" cy="138545"/>
          </a:xfrm>
        </p:spPr>
        <p:txBody>
          <a:bodyPr>
            <a:normAutofit/>
          </a:bodyPr>
          <a:lstStyle>
            <a:lvl1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7BAEB0-0D68-2046-9E81-20702960B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5480" y="1515426"/>
            <a:ext cx="6681039" cy="4725354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4C8CEAA9-E3C7-1343-B9A3-5D804F329BEB}"/>
              </a:ext>
            </a:extLst>
          </p:cNvPr>
          <p:cNvSpPr/>
          <p:nvPr userDrawn="1"/>
        </p:nvSpPr>
        <p:spPr>
          <a:xfrm>
            <a:off x="609600" y="352157"/>
            <a:ext cx="10972800" cy="6053136"/>
          </a:xfrm>
          <a:prstGeom prst="rect">
            <a:avLst/>
          </a:prstGeom>
          <a:ln w="63500">
            <a:solidFill>
              <a:srgbClr val="821C3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7973CC-04B8-B44F-8DC9-E2513D7CA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2277" y="5345723"/>
            <a:ext cx="1059570" cy="10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4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033CC-57EA-4E49-9EDA-1F2F328F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69" y="725214"/>
            <a:ext cx="6156393" cy="1035006"/>
          </a:xfrm>
          <a:noFill/>
          <a:ln>
            <a:solidFill>
              <a:srgbClr val="831B3B"/>
            </a:solidFill>
            <a:prstDash val="sysDot"/>
          </a:ln>
        </p:spPr>
        <p:txBody>
          <a:bodyPr>
            <a:normAutofit/>
          </a:bodyPr>
          <a:lstStyle>
            <a:lvl1pPr>
              <a:defRPr sz="24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7BAEB0-0D68-2046-9E81-20702960B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5598" y="1954395"/>
            <a:ext cx="6168963" cy="4256722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4C8CEAA9-E3C7-1343-B9A3-5D804F329BEB}"/>
              </a:ext>
            </a:extLst>
          </p:cNvPr>
          <p:cNvSpPr/>
          <p:nvPr userDrawn="1"/>
        </p:nvSpPr>
        <p:spPr>
          <a:xfrm>
            <a:off x="585626" y="594360"/>
            <a:ext cx="10996773" cy="5810932"/>
          </a:xfrm>
          <a:prstGeom prst="rect">
            <a:avLst/>
          </a:prstGeom>
          <a:ln w="63500">
            <a:solidFill>
              <a:srgbClr val="821C3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D3A4DE-AE69-F142-9C1D-F86FCD284D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2277" y="5345723"/>
            <a:ext cx="1059570" cy="10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254E1-0FFE-4744-8AF0-4CC28374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01ACF6-4A08-6D4E-B9CB-2702F4A3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BBD693-E4E5-2246-9705-7D085DEAD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38A75F-6B19-D14D-B216-7AAFA84A2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BD91B6-3662-214A-A344-F05975363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220F63-3587-FA46-B877-441B002E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E29532-8AAA-F942-BEC0-F5CED2FE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D61D022-F4A3-7D44-B9A0-9E9AD270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051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40B09-BE74-D645-8802-F62405C8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B3AEF8-04B0-D247-86CF-DE6FE1A3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6045FA-8D30-ED4B-95D5-67C3880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1C8D09-4FEA-F449-8469-EEAFCB8F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60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FB5E01-3A41-CE43-8CB6-30320F66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AC0391-406B-C048-9572-9DA57C4E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7306C7-99AD-ED47-B3B1-03F8FD86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91C566-9DD2-3E45-BC41-B929C8B01E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4515802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0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5896A-986B-F744-9A86-D8DA4056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5E589-FA89-8747-A779-E05DC8F6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0047C-8D7C-C34B-A161-09A60A825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52835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306085-6B5D-5E4A-AF20-1ACC146D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158AB5-AF4B-FB42-905C-C137F9B8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0FC1B-C99F-0949-9A32-6A6FBAE7C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398E3-2897-9E4C-A48A-5B0AE552A143}" type="datetimeFigureOut">
              <a:rPr lang="es-MX" smtClean="0"/>
              <a:t>19/04/21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E431AD-6506-E840-8EC6-CB586D16D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D1D3A7-A7BF-594B-84E6-D577E9E0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638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EAC11-4CA6-D645-82B5-8BE97651E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7200" dirty="0"/>
              <a:t>Encuesta municipal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419054-0CFD-D740-886A-58A339529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Tuxtla Gutiérrez</a:t>
            </a:r>
          </a:p>
        </p:txBody>
      </p:sp>
    </p:spTree>
    <p:extLst>
      <p:ext uri="{BB962C8B-B14F-4D97-AF65-F5344CB8AC3E}">
        <p14:creationId xmlns:p14="http://schemas.microsoft.com/office/powerpoint/2010/main" val="166203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FCAB1B31-A8A3-1C4B-BE25-9E8CB14ED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264315"/>
              </p:ext>
            </p:extLst>
          </p:nvPr>
        </p:nvGraphicFramePr>
        <p:xfrm>
          <a:off x="959644" y="1272950"/>
          <a:ext cx="10272712" cy="3993101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5136356">
                  <a:extLst>
                    <a:ext uri="{9D8B030D-6E8A-4147-A177-3AD203B41FA5}">
                      <a16:colId xmlns:a16="http://schemas.microsoft.com/office/drawing/2014/main" val="1285325979"/>
                    </a:ext>
                  </a:extLst>
                </a:gridCol>
                <a:gridCol w="5136356">
                  <a:extLst>
                    <a:ext uri="{9D8B030D-6E8A-4147-A177-3AD203B41FA5}">
                      <a16:colId xmlns:a16="http://schemas.microsoft.com/office/drawing/2014/main" val="985860414"/>
                    </a:ext>
                  </a:extLst>
                </a:gridCol>
              </a:tblGrid>
              <a:tr h="393724">
                <a:tc>
                  <a:txBody>
                    <a:bodyPr/>
                    <a:lstStyle/>
                    <a:p>
                      <a:r>
                        <a:rPr lang="es-ES" dirty="0"/>
                        <a:t>Tipo de estudio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Encuesta municipal en vivienda.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68875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Fecha de levantamiento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15, 16 y 17 de abril del 2021.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44962"/>
                  </a:ext>
                </a:extLst>
              </a:tr>
              <a:tr h="689017">
                <a:tc>
                  <a:txBody>
                    <a:bodyPr/>
                    <a:lstStyle/>
                    <a:p>
                      <a:r>
                        <a:rPr lang="es-ES" dirty="0"/>
                        <a:t>Universo de análisis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Mexicanos mayores a 18 años residentes en Tuxtla Gutiérrez.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02169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Tamaño de muestra objetivo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1,200 entrevistas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1247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Tamaño de muestra efectiva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931 entrevistas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07589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Nivel de confianza estadística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95%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0652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Margen de error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(+/-)4.2%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4661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/>
                        <a:t>Método de muestreo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Muestreo aleatorio </a:t>
                      </a:r>
                      <a:r>
                        <a:rPr lang="es-ES" dirty="0" err="1"/>
                        <a:t>polietápico</a:t>
                      </a:r>
                      <a:r>
                        <a:rPr lang="es-ES" dirty="0"/>
                        <a:t>, estratos según comportamiento electoral, conglomerados por manzana, vivienda y persona.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55916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D0395B65-7B4E-3D4B-9409-A042EDA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44" y="158810"/>
            <a:ext cx="10272497" cy="1325563"/>
          </a:xfrm>
        </p:spPr>
        <p:txBody>
          <a:bodyPr>
            <a:normAutofit/>
          </a:bodyPr>
          <a:lstStyle/>
          <a:p>
            <a:r>
              <a:rPr lang="es-MX" sz="3200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65523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6FF32-489D-8D4B-B43F-4A9818D1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27" y="1206706"/>
            <a:ext cx="9949221" cy="2852737"/>
          </a:xfrm>
        </p:spPr>
        <p:txBody>
          <a:bodyPr/>
          <a:lstStyle/>
          <a:p>
            <a:r>
              <a:rPr lang="es-MX" dirty="0"/>
              <a:t>Intención de voto 2021</a:t>
            </a:r>
            <a:br>
              <a:rPr lang="es-MX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42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5B0EAD-ED49-4548-B82C-7ABBF64A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7" y="1782028"/>
            <a:ext cx="8366509" cy="44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54DCE44-A3DA-DD42-B0C4-B52AE0A6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503" y="1731823"/>
            <a:ext cx="8435296" cy="45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6FF32-489D-8D4B-B43F-4A9818D1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27" y="1206706"/>
            <a:ext cx="9949221" cy="2852737"/>
          </a:xfrm>
        </p:spPr>
        <p:txBody>
          <a:bodyPr/>
          <a:lstStyle/>
          <a:p>
            <a:r>
              <a:rPr lang="es-MX" dirty="0"/>
              <a:t>Evaluación de autoridades</a:t>
            </a:r>
            <a:br>
              <a:rPr lang="es-MX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97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EF2485F4-C0E1-784F-97A3-3A8EE4520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5" t="23526" b="19659"/>
          <a:stretch/>
        </p:blipFill>
        <p:spPr>
          <a:xfrm>
            <a:off x="9433858" y="2017059"/>
            <a:ext cx="2110531" cy="30390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47D035-D82B-CB47-81C8-D442C8EF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70" y="1815353"/>
            <a:ext cx="8444788" cy="43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A7976-EDBE-8E47-AD4E-0D31C510D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26" t="19150" b="28683"/>
          <a:stretch/>
        </p:blipFill>
        <p:spPr>
          <a:xfrm>
            <a:off x="9603482" y="1690688"/>
            <a:ext cx="1961046" cy="27507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21FB52-A460-C843-AFE2-CFD84F58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82" y="1828800"/>
            <a:ext cx="8551853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3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s - DMAG">
      <a:dk1>
        <a:srgbClr val="2D3338"/>
      </a:dk1>
      <a:lt1>
        <a:srgbClr val="F7F6F1"/>
      </a:lt1>
      <a:dk2>
        <a:srgbClr val="44546A"/>
      </a:dk2>
      <a:lt2>
        <a:srgbClr val="E7D6D6"/>
      </a:lt2>
      <a:accent1>
        <a:srgbClr val="9D2448"/>
      </a:accent1>
      <a:accent2>
        <a:srgbClr val="F59323"/>
      </a:accent2>
      <a:accent3>
        <a:srgbClr val="A0AFC0"/>
      </a:accent3>
      <a:accent4>
        <a:srgbClr val="F9B6AF"/>
      </a:accent4>
      <a:accent5>
        <a:srgbClr val="F7D5D6"/>
      </a:accent5>
      <a:accent6>
        <a:srgbClr val="F4B01E"/>
      </a:accent6>
      <a:hlink>
        <a:srgbClr val="034587"/>
      </a:hlink>
      <a:folHlink>
        <a:srgbClr val="8C657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8633</TotalTime>
  <Words>191</Words>
  <Application>Microsoft Macintosh PowerPoint</Application>
  <PresentationFormat>Panorámica</PresentationFormat>
  <Paragraphs>25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Encuesta municipal </vt:lpstr>
      <vt:lpstr>Metodología</vt:lpstr>
      <vt:lpstr>Intención de voto 2021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Evaluación de autoridades 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Diálogos Magisteriales</dc:title>
  <dc:creator>365 Pro Plus</dc:creator>
  <cp:lastModifiedBy>365 Pro Plus</cp:lastModifiedBy>
  <cp:revision>56</cp:revision>
  <dcterms:created xsi:type="dcterms:W3CDTF">2020-10-02T20:52:18Z</dcterms:created>
  <dcterms:modified xsi:type="dcterms:W3CDTF">2021-04-20T00:21:09Z</dcterms:modified>
</cp:coreProperties>
</file>